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Vollkorn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h37n2dIwY119FZrFp/NkWW7YIp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Vollkorn-boldItalic.fntdata"/><Relationship Id="rId16" Type="http://schemas.openxmlformats.org/officeDocument/2006/relationships/font" Target="fonts/Vollkor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18236"/>
            <a:ext cx="139413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b="1"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0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254" name="Google Shape;254;p10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0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68520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59247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1013827" y="1738006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i="1" sz="27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939320" y="2993563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1092408" y="6791175"/>
            <a:ext cx="5616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49515"/>
            <a:ext cx="7222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0891078" y="1738006"/>
            <a:ext cx="683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2133375" y="2993563"/>
            <a:ext cx="4601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 sz="31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79117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423483" y="1923806"/>
            <a:ext cx="3232349" cy="1150596"/>
            <a:chOff x="0" y="0"/>
            <a:chExt cx="4309800" cy="1534128"/>
          </a:xfrm>
        </p:grpSpPr>
        <p:sp>
          <p:nvSpPr>
            <p:cNvPr id="121" name="Google Shape;121;p3"/>
            <p:cNvSpPr/>
            <p:nvPr/>
          </p:nvSpPr>
          <p:spPr>
            <a:xfrm flipH="1">
              <a:off x="249173" y="0"/>
              <a:ext cx="3811498" cy="1534128"/>
            </a:xfrm>
            <a:custGeom>
              <a:rect b="b" l="l" r="r" t="t"/>
              <a:pathLst>
                <a:path extrusionOk="0" h="1534128" w="3811498">
                  <a:moveTo>
                    <a:pt x="3811498" y="0"/>
                  </a:moveTo>
                  <a:lnTo>
                    <a:pt x="0" y="0"/>
                  </a:lnTo>
                  <a:lnTo>
                    <a:pt x="0" y="1534128"/>
                  </a:lnTo>
                  <a:lnTo>
                    <a:pt x="3811498" y="1534128"/>
                  </a:lnTo>
                  <a:lnTo>
                    <a:pt x="381149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87954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Ý nghĩa thắng lợi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cuộc chiến</a:t>
              </a:r>
              <a:endParaRPr i="1"/>
            </a:p>
          </p:txBody>
        </p:sp>
      </p:grpSp>
      <p:sp>
        <p:nvSpPr>
          <p:cNvPr id="123" name="Google Shape;123;p3"/>
          <p:cNvSpPr txBox="1"/>
          <p:nvPr/>
        </p:nvSpPr>
        <p:spPr>
          <a:xfrm>
            <a:off x="1187162" y="1296576"/>
            <a:ext cx="1603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25" name="Google Shape;125;p3"/>
          <p:cNvSpPr/>
          <p:nvPr/>
        </p:nvSpPr>
        <p:spPr>
          <a:xfrm>
            <a:off x="3353914" y="2234273"/>
            <a:ext cx="11580171" cy="7223132"/>
          </a:xfrm>
          <a:custGeom>
            <a:rect b="b" l="l" r="r" t="t"/>
            <a:pathLst>
              <a:path extrusionOk="0" h="7223132" w="11580171">
                <a:moveTo>
                  <a:pt x="0" y="0"/>
                </a:moveTo>
                <a:lnTo>
                  <a:pt x="11580172" y="0"/>
                </a:lnTo>
                <a:lnTo>
                  <a:pt x="11580172" y="7223132"/>
                </a:lnTo>
                <a:lnTo>
                  <a:pt x="0" y="72231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7825233" y="4763203"/>
            <a:ext cx="26376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84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Ý nghĩa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84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lịch sử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5249088" y="2491063"/>
            <a:ext cx="3485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Bảo vệ thành quả của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Cách mạng tháng Tám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3506359" y="4407927"/>
            <a:ext cx="3485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Củng cố, phát triển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chế độ mới trên mọi lĩnh vực</a:t>
            </a:r>
            <a:endParaRPr i="1"/>
          </a:p>
        </p:txBody>
      </p:sp>
      <p:sp>
        <p:nvSpPr>
          <p:cNvPr id="129" name="Google Shape;129;p3"/>
          <p:cNvSpPr txBox="1"/>
          <p:nvPr/>
        </p:nvSpPr>
        <p:spPr>
          <a:xfrm>
            <a:off x="3506359" y="6324791"/>
            <a:ext cx="3485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Mang đến niềm tin tất thắng của kháng chiến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5098625" y="8017522"/>
            <a:ext cx="37863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Miền Bắc tiến lên CNXH,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hậu phương lớn cho tiền tuyến miền Nam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9498944" y="2342884"/>
            <a:ext cx="37863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Có tính lan tỏa trong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khu vực và mang tầm vóc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thời đại sâu sắc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11147699" y="4444354"/>
            <a:ext cx="3786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Chứng tỏ được sức mạnh của tinh thần độc lập dân tộc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11147699" y="6102307"/>
            <a:ext cx="37863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Cổ vũ phong trào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đấu tranh vì hòa bình,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 và tiến bộ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9498944" y="7945803"/>
            <a:ext cx="37863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Đặt nền móng cho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sự tan rã hệ thống thuộc địa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trên thế giới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423483" y="1923806"/>
            <a:ext cx="3232349" cy="1150596"/>
            <a:chOff x="0" y="0"/>
            <a:chExt cx="4309800" cy="1534128"/>
          </a:xfrm>
        </p:grpSpPr>
        <p:sp>
          <p:nvSpPr>
            <p:cNvPr id="142" name="Google Shape;142;p4"/>
            <p:cNvSpPr/>
            <p:nvPr/>
          </p:nvSpPr>
          <p:spPr>
            <a:xfrm flipH="1">
              <a:off x="249173" y="0"/>
              <a:ext cx="3811498" cy="1534128"/>
            </a:xfrm>
            <a:custGeom>
              <a:rect b="b" l="l" r="r" t="t"/>
              <a:pathLst>
                <a:path extrusionOk="0" h="1534128" w="3811498">
                  <a:moveTo>
                    <a:pt x="3811498" y="0"/>
                  </a:moveTo>
                  <a:lnTo>
                    <a:pt x="0" y="0"/>
                  </a:lnTo>
                  <a:lnTo>
                    <a:pt x="0" y="1534128"/>
                  </a:lnTo>
                  <a:lnTo>
                    <a:pt x="3811498" y="1534128"/>
                  </a:lnTo>
                  <a:lnTo>
                    <a:pt x="381149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0" y="187954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Ý nghĩa thắng lợi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cuộc chiến</a:t>
              </a:r>
              <a:endParaRPr i="1"/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12982425" y="3074402"/>
            <a:ext cx="4910843" cy="6108784"/>
            <a:chOff x="0" y="0"/>
            <a:chExt cx="6547790" cy="8145046"/>
          </a:xfrm>
        </p:grpSpPr>
        <p:sp>
          <p:nvSpPr>
            <p:cNvPr id="145" name="Google Shape;145;p4"/>
            <p:cNvSpPr/>
            <p:nvPr/>
          </p:nvSpPr>
          <p:spPr>
            <a:xfrm>
              <a:off x="0" y="0"/>
              <a:ext cx="6547790" cy="8091459"/>
            </a:xfrm>
            <a:custGeom>
              <a:rect b="b" l="l" r="r" t="t"/>
              <a:pathLst>
                <a:path extrusionOk="0" h="8091459" w="6547790">
                  <a:moveTo>
                    <a:pt x="0" y="0"/>
                  </a:moveTo>
                  <a:lnTo>
                    <a:pt x="6547790" y="0"/>
                  </a:lnTo>
                  <a:lnTo>
                    <a:pt x="6547790" y="8091459"/>
                  </a:lnTo>
                  <a:lnTo>
                    <a:pt x="0" y="8091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-9811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2123002" y="314726"/>
              <a:ext cx="39045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Bảo vệ thành quả của </a:t>
              </a:r>
              <a:endParaRPr i="1"/>
            </a:p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 tháng Tám</a:t>
              </a:r>
              <a:endParaRPr i="1"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170770" y="2462025"/>
              <a:ext cx="39045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Củng cố, phát triển </a:t>
              </a:r>
              <a:endParaRPr i="1"/>
            </a:p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chế độ mới trên mọi lĩnh vực</a:t>
              </a:r>
              <a:endParaRPr i="1"/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170770" y="4609325"/>
              <a:ext cx="39045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Mang đến niềm tin tất thắng của kháng chiến</a:t>
              </a:r>
              <a:endParaRPr i="1"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1954450" y="6505546"/>
              <a:ext cx="4241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 tiến lên CNXH, </a:t>
              </a:r>
              <a:endParaRPr i="1"/>
            </a:p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hậu phương lớn cho tiền tuyến miền Nam</a:t>
              </a:r>
              <a:endParaRPr i="1"/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772741" y="4849339"/>
            <a:ext cx="4987868" cy="3226024"/>
          </a:xfrm>
          <a:custGeom>
            <a:rect b="b" l="l" r="r" t="t"/>
            <a:pathLst>
              <a:path extrusionOk="0" h="3226024" w="4987868">
                <a:moveTo>
                  <a:pt x="0" y="0"/>
                </a:moveTo>
                <a:lnTo>
                  <a:pt x="4987868" y="0"/>
                </a:lnTo>
                <a:lnTo>
                  <a:pt x="4987868" y="3226024"/>
                </a:lnTo>
                <a:lnTo>
                  <a:pt x="0" y="3226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027309" y="4270245"/>
            <a:ext cx="6686928" cy="4384211"/>
          </a:xfrm>
          <a:custGeom>
            <a:rect b="b" l="l" r="r" t="t"/>
            <a:pathLst>
              <a:path extrusionOk="0" h="4384211" w="6686928">
                <a:moveTo>
                  <a:pt x="0" y="0"/>
                </a:moveTo>
                <a:lnTo>
                  <a:pt x="6686928" y="0"/>
                </a:lnTo>
                <a:lnTo>
                  <a:pt x="6686928" y="4384212"/>
                </a:lnTo>
                <a:lnTo>
                  <a:pt x="0" y="4384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1187162" y="1296576"/>
            <a:ext cx="15957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54" name="Google Shape;154;p4"/>
          <p:cNvSpPr txBox="1"/>
          <p:nvPr/>
        </p:nvSpPr>
        <p:spPr>
          <a:xfrm>
            <a:off x="6945381" y="3169652"/>
            <a:ext cx="4850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Sau nhiều năm ở Việt Bắc,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và nhân dân đã tiếp quản Thủ Đô 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423483" y="1923806"/>
            <a:ext cx="3232349" cy="1150596"/>
            <a:chOff x="0" y="0"/>
            <a:chExt cx="4309800" cy="1534128"/>
          </a:xfrm>
        </p:grpSpPr>
        <p:sp>
          <p:nvSpPr>
            <p:cNvPr id="162" name="Google Shape;162;p5"/>
            <p:cNvSpPr/>
            <p:nvPr/>
          </p:nvSpPr>
          <p:spPr>
            <a:xfrm flipH="1">
              <a:off x="249173" y="0"/>
              <a:ext cx="3811498" cy="1534128"/>
            </a:xfrm>
            <a:custGeom>
              <a:rect b="b" l="l" r="r" t="t"/>
              <a:pathLst>
                <a:path extrusionOk="0" h="1534128" w="3811498">
                  <a:moveTo>
                    <a:pt x="3811498" y="0"/>
                  </a:moveTo>
                  <a:lnTo>
                    <a:pt x="0" y="0"/>
                  </a:lnTo>
                  <a:lnTo>
                    <a:pt x="0" y="1534128"/>
                  </a:lnTo>
                  <a:lnTo>
                    <a:pt x="3811498" y="1534128"/>
                  </a:lnTo>
                  <a:lnTo>
                    <a:pt x="381149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187954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Ý nghĩa thắng lợi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cuộc chiến</a:t>
              </a:r>
              <a:endParaRPr i="1"/>
            </a:p>
          </p:txBody>
        </p:sp>
      </p:grpSp>
      <p:sp>
        <p:nvSpPr>
          <p:cNvPr id="164" name="Google Shape;164;p5"/>
          <p:cNvSpPr/>
          <p:nvPr/>
        </p:nvSpPr>
        <p:spPr>
          <a:xfrm>
            <a:off x="423483" y="3594225"/>
            <a:ext cx="4514532" cy="5664075"/>
          </a:xfrm>
          <a:custGeom>
            <a:rect b="b" l="l" r="r" t="t"/>
            <a:pathLst>
              <a:path extrusionOk="0" h="5664075" w="4514532">
                <a:moveTo>
                  <a:pt x="0" y="0"/>
                </a:moveTo>
                <a:lnTo>
                  <a:pt x="4514532" y="0"/>
                </a:lnTo>
                <a:lnTo>
                  <a:pt x="4514532" y="5664075"/>
                </a:lnTo>
                <a:lnTo>
                  <a:pt x="0" y="566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113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5871180" y="4367116"/>
            <a:ext cx="4814799" cy="3546099"/>
          </a:xfrm>
          <a:custGeom>
            <a:rect b="b" l="l" r="r" t="t"/>
            <a:pathLst>
              <a:path extrusionOk="0" h="3546099" w="4814799">
                <a:moveTo>
                  <a:pt x="0" y="0"/>
                </a:moveTo>
                <a:lnTo>
                  <a:pt x="4814799" y="0"/>
                </a:lnTo>
                <a:lnTo>
                  <a:pt x="4814799" y="3546100"/>
                </a:lnTo>
                <a:lnTo>
                  <a:pt x="0" y="354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187162" y="1296576"/>
            <a:ext cx="1603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68" name="Google Shape;168;p5"/>
          <p:cNvSpPr txBox="1"/>
          <p:nvPr/>
        </p:nvSpPr>
        <p:spPr>
          <a:xfrm>
            <a:off x="676007" y="3674527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Có tính lan tỏa trong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khu vực và mang tầm vóc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thời đại sâu sắc</a:t>
            </a:r>
            <a:endParaRPr i="1"/>
          </a:p>
        </p:txBody>
      </p:sp>
      <p:sp>
        <p:nvSpPr>
          <p:cNvPr id="169" name="Google Shape;169;p5"/>
          <p:cNvSpPr txBox="1"/>
          <p:nvPr/>
        </p:nvSpPr>
        <p:spPr>
          <a:xfrm>
            <a:off x="1968891" y="5322411"/>
            <a:ext cx="2969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Chứng tỏ được sức mạnh của tinh thần độc lập dân tộc</a:t>
            </a:r>
            <a:endParaRPr i="1"/>
          </a:p>
        </p:txBody>
      </p:sp>
      <p:sp>
        <p:nvSpPr>
          <p:cNvPr id="170" name="Google Shape;170;p5"/>
          <p:cNvSpPr txBox="1"/>
          <p:nvPr/>
        </p:nvSpPr>
        <p:spPr>
          <a:xfrm>
            <a:off x="1968891" y="6622508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Cổ vũ phong trào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đấu tranh vì hòa bình,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 và tiến bộ</a:t>
            </a:r>
            <a:endParaRPr i="1"/>
          </a:p>
        </p:txBody>
      </p:sp>
      <p:sp>
        <p:nvSpPr>
          <p:cNvPr id="171" name="Google Shape;171;p5"/>
          <p:cNvSpPr txBox="1"/>
          <p:nvPr/>
        </p:nvSpPr>
        <p:spPr>
          <a:xfrm>
            <a:off x="676007" y="8068100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Đặt nền móng cho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sự tan rã hệ thống thuộc địa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trên thế giới</a:t>
            </a:r>
            <a:endParaRPr i="1"/>
          </a:p>
        </p:txBody>
      </p:sp>
      <p:sp>
        <p:nvSpPr>
          <p:cNvPr id="172" name="Google Shape;172;p5"/>
          <p:cNvSpPr txBox="1"/>
          <p:nvPr/>
        </p:nvSpPr>
        <p:spPr>
          <a:xfrm>
            <a:off x="5533940" y="8044236"/>
            <a:ext cx="5489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Tướng De Castries bị bắt</a:t>
            </a:r>
            <a:endParaRPr i="1"/>
          </a:p>
        </p:txBody>
      </p:sp>
      <p:sp>
        <p:nvSpPr>
          <p:cNvPr id="173" name="Google Shape;173;p5"/>
          <p:cNvSpPr txBox="1"/>
          <p:nvPr/>
        </p:nvSpPr>
        <p:spPr>
          <a:xfrm>
            <a:off x="11023220" y="6735240"/>
            <a:ext cx="60777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“Hân hạnh được làm kẻ chiến bại của Tướng Giáp”</a:t>
            </a:r>
            <a:endParaRPr i="1"/>
          </a:p>
        </p:txBody>
      </p:sp>
      <p:sp>
        <p:nvSpPr>
          <p:cNvPr id="174" name="Google Shape;174;p5"/>
          <p:cNvSpPr txBox="1"/>
          <p:nvPr/>
        </p:nvSpPr>
        <p:spPr>
          <a:xfrm>
            <a:off x="11698629" y="5471908"/>
            <a:ext cx="5043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“Người ta có thể đánh bại một quân đội,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chứ không thể đánh bại được một dân tộc”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423483" y="1923806"/>
            <a:ext cx="3232349" cy="1150596"/>
            <a:chOff x="0" y="0"/>
            <a:chExt cx="4309800" cy="153412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249173" y="0"/>
              <a:ext cx="3811498" cy="1534128"/>
            </a:xfrm>
            <a:custGeom>
              <a:rect b="b" l="l" r="r" t="t"/>
              <a:pathLst>
                <a:path extrusionOk="0" h="1534128" w="3811498">
                  <a:moveTo>
                    <a:pt x="3811498" y="0"/>
                  </a:moveTo>
                  <a:lnTo>
                    <a:pt x="0" y="0"/>
                  </a:lnTo>
                  <a:lnTo>
                    <a:pt x="0" y="1534128"/>
                  </a:lnTo>
                  <a:lnTo>
                    <a:pt x="3811498" y="1534128"/>
                  </a:lnTo>
                  <a:lnTo>
                    <a:pt x="381149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 txBox="1"/>
            <p:nvPr/>
          </p:nvSpPr>
          <p:spPr>
            <a:xfrm>
              <a:off x="0" y="187954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Ý nghĩa thắng lợi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cuộc chiến</a:t>
              </a:r>
              <a:endParaRPr i="1"/>
            </a:p>
          </p:txBody>
        </p:sp>
      </p:grpSp>
      <p:sp>
        <p:nvSpPr>
          <p:cNvPr id="184" name="Google Shape;184;p6"/>
          <p:cNvSpPr/>
          <p:nvPr/>
        </p:nvSpPr>
        <p:spPr>
          <a:xfrm>
            <a:off x="423483" y="3594225"/>
            <a:ext cx="4514532" cy="5664075"/>
          </a:xfrm>
          <a:custGeom>
            <a:rect b="b" l="l" r="r" t="t"/>
            <a:pathLst>
              <a:path extrusionOk="0" h="5664075" w="4514532">
                <a:moveTo>
                  <a:pt x="0" y="0"/>
                </a:moveTo>
                <a:lnTo>
                  <a:pt x="4514532" y="0"/>
                </a:lnTo>
                <a:lnTo>
                  <a:pt x="4514532" y="5664075"/>
                </a:lnTo>
                <a:lnTo>
                  <a:pt x="0" y="566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113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8294610" y="3393600"/>
            <a:ext cx="7188059" cy="4900048"/>
          </a:xfrm>
          <a:custGeom>
            <a:rect b="b" l="l" r="r" t="t"/>
            <a:pathLst>
              <a:path extrusionOk="0" h="4900048" w="7188059">
                <a:moveTo>
                  <a:pt x="0" y="0"/>
                </a:moveTo>
                <a:lnTo>
                  <a:pt x="7188059" y="0"/>
                </a:lnTo>
                <a:lnTo>
                  <a:pt x="7188059" y="4900048"/>
                </a:lnTo>
                <a:lnTo>
                  <a:pt x="0" y="4900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187162" y="1296576"/>
            <a:ext cx="1603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88" name="Google Shape;188;p6"/>
          <p:cNvSpPr txBox="1"/>
          <p:nvPr/>
        </p:nvSpPr>
        <p:spPr>
          <a:xfrm>
            <a:off x="676007" y="3674527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Có tính lan tỏa trong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khu vực và mang tầm vóc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thời đại sâu sắc</a:t>
            </a:r>
            <a:endParaRPr i="1"/>
          </a:p>
        </p:txBody>
      </p:sp>
      <p:sp>
        <p:nvSpPr>
          <p:cNvPr id="189" name="Google Shape;189;p6"/>
          <p:cNvSpPr txBox="1"/>
          <p:nvPr/>
        </p:nvSpPr>
        <p:spPr>
          <a:xfrm>
            <a:off x="1968891" y="5322411"/>
            <a:ext cx="2969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Chứng tỏ được sức mạnh của tinh thần độc lập dân tộc</a:t>
            </a:r>
            <a:endParaRPr i="1"/>
          </a:p>
        </p:txBody>
      </p:sp>
      <p:sp>
        <p:nvSpPr>
          <p:cNvPr id="190" name="Google Shape;190;p6"/>
          <p:cNvSpPr txBox="1"/>
          <p:nvPr/>
        </p:nvSpPr>
        <p:spPr>
          <a:xfrm>
            <a:off x="1968891" y="6622508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Cổ vũ phong trào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đấu tranh vì hòa bình,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 và tiến bộ</a:t>
            </a:r>
            <a:endParaRPr i="1"/>
          </a:p>
        </p:txBody>
      </p:sp>
      <p:sp>
        <p:nvSpPr>
          <p:cNvPr id="191" name="Google Shape;191;p6"/>
          <p:cNvSpPr txBox="1"/>
          <p:nvPr/>
        </p:nvSpPr>
        <p:spPr>
          <a:xfrm>
            <a:off x="676007" y="8068100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Đặt nền móng cho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sự tan rã hệ thống thuộc địa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trên thế giới</a:t>
            </a:r>
            <a:endParaRPr i="1"/>
          </a:p>
        </p:txBody>
      </p:sp>
      <p:sp>
        <p:nvSpPr>
          <p:cNvPr id="192" name="Google Shape;192;p6"/>
          <p:cNvSpPr txBox="1"/>
          <p:nvPr/>
        </p:nvSpPr>
        <p:spPr>
          <a:xfrm>
            <a:off x="9144000" y="2352431"/>
            <a:ext cx="5489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Điện Biên Phủ trở thành biểu tượng lan tỏa tinh thần đấu tranh giải phóng dân tộc</a:t>
            </a:r>
            <a:endParaRPr i="1"/>
          </a:p>
        </p:txBody>
      </p:sp>
      <p:sp>
        <p:nvSpPr>
          <p:cNvPr id="193" name="Google Shape;193;p6"/>
          <p:cNvSpPr txBox="1"/>
          <p:nvPr/>
        </p:nvSpPr>
        <p:spPr>
          <a:xfrm>
            <a:off x="8294610" y="8517497"/>
            <a:ext cx="69204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Người dân Algeria mừng ngày độc lập 5/7/1962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7"/>
          <p:cNvGrpSpPr/>
          <p:nvPr/>
        </p:nvGrpSpPr>
        <p:grpSpPr>
          <a:xfrm>
            <a:off x="423483" y="1923806"/>
            <a:ext cx="3232349" cy="1150596"/>
            <a:chOff x="0" y="0"/>
            <a:chExt cx="4309800" cy="1534128"/>
          </a:xfrm>
        </p:grpSpPr>
        <p:sp>
          <p:nvSpPr>
            <p:cNvPr id="201" name="Google Shape;201;p7"/>
            <p:cNvSpPr/>
            <p:nvPr/>
          </p:nvSpPr>
          <p:spPr>
            <a:xfrm flipH="1">
              <a:off x="249173" y="0"/>
              <a:ext cx="3811498" cy="1534128"/>
            </a:xfrm>
            <a:custGeom>
              <a:rect b="b" l="l" r="r" t="t"/>
              <a:pathLst>
                <a:path extrusionOk="0" h="1534128" w="3811498">
                  <a:moveTo>
                    <a:pt x="3811498" y="0"/>
                  </a:moveTo>
                  <a:lnTo>
                    <a:pt x="0" y="0"/>
                  </a:lnTo>
                  <a:lnTo>
                    <a:pt x="0" y="1534128"/>
                  </a:lnTo>
                  <a:lnTo>
                    <a:pt x="3811498" y="1534128"/>
                  </a:lnTo>
                  <a:lnTo>
                    <a:pt x="381149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 txBox="1"/>
            <p:nvPr/>
          </p:nvSpPr>
          <p:spPr>
            <a:xfrm>
              <a:off x="0" y="187954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Ý nghĩa thắng lợi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cuộc chiến</a:t>
              </a:r>
              <a:endParaRPr i="1"/>
            </a:p>
          </p:txBody>
        </p:sp>
      </p:grpSp>
      <p:sp>
        <p:nvSpPr>
          <p:cNvPr id="203" name="Google Shape;203;p7"/>
          <p:cNvSpPr/>
          <p:nvPr/>
        </p:nvSpPr>
        <p:spPr>
          <a:xfrm>
            <a:off x="423483" y="3594225"/>
            <a:ext cx="4514532" cy="5664075"/>
          </a:xfrm>
          <a:custGeom>
            <a:rect b="b" l="l" r="r" t="t"/>
            <a:pathLst>
              <a:path extrusionOk="0" h="5664075" w="4514532">
                <a:moveTo>
                  <a:pt x="0" y="0"/>
                </a:moveTo>
                <a:lnTo>
                  <a:pt x="4514532" y="0"/>
                </a:lnTo>
                <a:lnTo>
                  <a:pt x="4514532" y="5664075"/>
                </a:lnTo>
                <a:lnTo>
                  <a:pt x="0" y="566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113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9246562" y="3393600"/>
            <a:ext cx="5284155" cy="4430701"/>
          </a:xfrm>
          <a:custGeom>
            <a:rect b="b" l="l" r="r" t="t"/>
            <a:pathLst>
              <a:path extrusionOk="0" h="4430701" w="5284155">
                <a:moveTo>
                  <a:pt x="0" y="0"/>
                </a:moveTo>
                <a:lnTo>
                  <a:pt x="5284156" y="0"/>
                </a:lnTo>
                <a:lnTo>
                  <a:pt x="5284156" y="4430701"/>
                </a:lnTo>
                <a:lnTo>
                  <a:pt x="0" y="4430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1187162" y="1296576"/>
            <a:ext cx="1603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07" name="Google Shape;207;p7"/>
          <p:cNvSpPr txBox="1"/>
          <p:nvPr/>
        </p:nvSpPr>
        <p:spPr>
          <a:xfrm>
            <a:off x="676007" y="3674527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Có tính lan tỏa trong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khu vực và mang tầm vóc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thời đại sâu sắc</a:t>
            </a:r>
            <a:endParaRPr i="1"/>
          </a:p>
        </p:txBody>
      </p:sp>
      <p:sp>
        <p:nvSpPr>
          <p:cNvPr id="208" name="Google Shape;208;p7"/>
          <p:cNvSpPr txBox="1"/>
          <p:nvPr/>
        </p:nvSpPr>
        <p:spPr>
          <a:xfrm>
            <a:off x="1968891" y="5322411"/>
            <a:ext cx="2969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Chứng tỏ được sức mạnh của tinh thần độc lập dân tộc</a:t>
            </a:r>
            <a:endParaRPr i="1"/>
          </a:p>
        </p:txBody>
      </p:sp>
      <p:sp>
        <p:nvSpPr>
          <p:cNvPr id="209" name="Google Shape;209;p7"/>
          <p:cNvSpPr txBox="1"/>
          <p:nvPr/>
        </p:nvSpPr>
        <p:spPr>
          <a:xfrm>
            <a:off x="1968891" y="6622508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Cổ vũ phong trào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đấu tranh vì hòa bình,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 và tiến bộ</a:t>
            </a:r>
            <a:endParaRPr i="1"/>
          </a:p>
        </p:txBody>
      </p:sp>
      <p:sp>
        <p:nvSpPr>
          <p:cNvPr id="210" name="Google Shape;210;p7"/>
          <p:cNvSpPr txBox="1"/>
          <p:nvPr/>
        </p:nvSpPr>
        <p:spPr>
          <a:xfrm>
            <a:off x="676007" y="8068100"/>
            <a:ext cx="2969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Đặt nền móng cho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sự tan rã hệ thống thuộc địa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trên thế giới</a:t>
            </a:r>
            <a:endParaRPr i="1"/>
          </a:p>
        </p:txBody>
      </p:sp>
      <p:sp>
        <p:nvSpPr>
          <p:cNvPr id="211" name="Google Shape;211;p7"/>
          <p:cNvSpPr txBox="1"/>
          <p:nvPr/>
        </p:nvSpPr>
        <p:spPr>
          <a:xfrm>
            <a:off x="9144000" y="2352431"/>
            <a:ext cx="5489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Điện Biên Phủ trở thành biểu tượng lan tỏa tinh thần đấu tranh giải phóng dân tộc</a:t>
            </a:r>
            <a:endParaRPr i="1"/>
          </a:p>
        </p:txBody>
      </p:sp>
      <p:sp>
        <p:nvSpPr>
          <p:cNvPr id="212" name="Google Shape;212;p7"/>
          <p:cNvSpPr txBox="1"/>
          <p:nvPr/>
        </p:nvSpPr>
        <p:spPr>
          <a:xfrm>
            <a:off x="8849472" y="8041622"/>
            <a:ext cx="60783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6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tịch Cuba Fidel Castro trong buổi diễu hành chiến thắng ở Quảng trường</a:t>
            </a:r>
            <a:endParaRPr i="1"/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6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thủ đô La Habana năm 1959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8"/>
          <p:cNvGrpSpPr/>
          <p:nvPr/>
        </p:nvGrpSpPr>
        <p:grpSpPr>
          <a:xfrm>
            <a:off x="417338" y="2093535"/>
            <a:ext cx="3232349" cy="1225815"/>
            <a:chOff x="0" y="0"/>
            <a:chExt cx="4309800" cy="1634420"/>
          </a:xfrm>
        </p:grpSpPr>
        <p:sp>
          <p:nvSpPr>
            <p:cNvPr id="220" name="Google Shape;220;p8"/>
            <p:cNvSpPr/>
            <p:nvPr/>
          </p:nvSpPr>
          <p:spPr>
            <a:xfrm flipH="1">
              <a:off x="73787" y="0"/>
              <a:ext cx="4060671" cy="1634420"/>
            </a:xfrm>
            <a:custGeom>
              <a:rect b="b" l="l" r="r" t="t"/>
              <a:pathLst>
                <a:path extrusionOk="0" h="1634420" w="4060671">
                  <a:moveTo>
                    <a:pt x="4060671" y="0"/>
                  </a:moveTo>
                  <a:lnTo>
                    <a:pt x="0" y="0"/>
                  </a:lnTo>
                  <a:lnTo>
                    <a:pt x="0" y="1634420"/>
                  </a:lnTo>
                  <a:lnTo>
                    <a:pt x="4060671" y="1634420"/>
                  </a:lnTo>
                  <a:lnTo>
                    <a:pt x="406067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 txBox="1"/>
            <p:nvPr/>
          </p:nvSpPr>
          <p:spPr>
            <a:xfrm>
              <a:off x="0" y="315613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nghiệm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lãnh đạo kháng chiến</a:t>
              </a:r>
              <a:endParaRPr i="1"/>
            </a:p>
          </p:txBody>
        </p:sp>
      </p:grpSp>
      <p:sp>
        <p:nvSpPr>
          <p:cNvPr id="222" name="Google Shape;222;p8"/>
          <p:cNvSpPr/>
          <p:nvPr/>
        </p:nvSpPr>
        <p:spPr>
          <a:xfrm>
            <a:off x="8676927" y="2989206"/>
            <a:ext cx="8086224" cy="6297147"/>
          </a:xfrm>
          <a:custGeom>
            <a:rect b="b" l="l" r="r" t="t"/>
            <a:pathLst>
              <a:path extrusionOk="0" h="6297147" w="8086224">
                <a:moveTo>
                  <a:pt x="0" y="0"/>
                </a:moveTo>
                <a:lnTo>
                  <a:pt x="8086225" y="0"/>
                </a:lnTo>
                <a:lnTo>
                  <a:pt x="8086225" y="6297147"/>
                </a:lnTo>
                <a:lnTo>
                  <a:pt x="0" y="6297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028700" y="3652725"/>
            <a:ext cx="7100154" cy="4970108"/>
          </a:xfrm>
          <a:custGeom>
            <a:rect b="b" l="l" r="r" t="t"/>
            <a:pathLst>
              <a:path extrusionOk="0" h="4970108" w="7100154">
                <a:moveTo>
                  <a:pt x="0" y="0"/>
                </a:moveTo>
                <a:lnTo>
                  <a:pt x="7100154" y="0"/>
                </a:lnTo>
                <a:lnTo>
                  <a:pt x="7100154" y="4970108"/>
                </a:lnTo>
                <a:lnTo>
                  <a:pt x="0" y="4970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187162" y="1296577"/>
            <a:ext cx="1603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26" name="Google Shape;226;p8"/>
          <p:cNvSpPr txBox="1"/>
          <p:nvPr/>
        </p:nvSpPr>
        <p:spPr>
          <a:xfrm>
            <a:off x="10338214" y="3255367"/>
            <a:ext cx="49779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Đề ra đường lối đúng đắn, sáng tạo,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phù hợp với thực tiễn ngay từ những ngày đầu</a:t>
            </a:r>
            <a:endParaRPr i="1" sz="2154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9409473" y="4307916"/>
            <a:ext cx="5635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Kết hợp chặt chẽ và giải quyết đúng đắn mối quan hệ giữa hai nhiệm vụ vừa kháng chiến vừa kiến quốc, chống đế quốc và chống phong kiến</a:t>
            </a:r>
            <a:endParaRPr i="1"/>
          </a:p>
        </p:txBody>
      </p:sp>
      <p:sp>
        <p:nvSpPr>
          <p:cNvPr id="228" name="Google Shape;228;p8"/>
          <p:cNvSpPr txBox="1"/>
          <p:nvPr/>
        </p:nvSpPr>
        <p:spPr>
          <a:xfrm>
            <a:off x="9409473" y="5740420"/>
            <a:ext cx="70536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Ngày càng hoàn thiện phương thức lãnh đạo, tổ chức, điều hành cuộc kháng chiến phù hợp với đặc thù của từng giai đoạn</a:t>
            </a:r>
            <a:endParaRPr i="1"/>
          </a:p>
        </p:txBody>
      </p:sp>
      <p:sp>
        <p:nvSpPr>
          <p:cNvPr id="229" name="Google Shape;229;p8"/>
          <p:cNvSpPr txBox="1"/>
          <p:nvPr/>
        </p:nvSpPr>
        <p:spPr>
          <a:xfrm>
            <a:off x="9144000" y="6947173"/>
            <a:ext cx="63678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phát triển lực lượng vũ trang ba thứ quân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một cách thích hợp, kịp thời đáp ứng yêu cầu nhiệm vụ</a:t>
            </a:r>
            <a:endParaRPr i="1"/>
          </a:p>
        </p:txBody>
      </p:sp>
      <p:sp>
        <p:nvSpPr>
          <p:cNvPr id="230" name="Google Shape;230;p8"/>
          <p:cNvSpPr txBox="1"/>
          <p:nvPr/>
        </p:nvSpPr>
        <p:spPr>
          <a:xfrm>
            <a:off x="10780625" y="8252010"/>
            <a:ext cx="4260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3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Coi trọng công tác xây dựng, chỉnh đốn Đảng, nâng cao vai trò lãnh đạo toàn diện của Đảng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9"/>
          <p:cNvGrpSpPr/>
          <p:nvPr/>
        </p:nvGrpSpPr>
        <p:grpSpPr>
          <a:xfrm>
            <a:off x="417338" y="2093535"/>
            <a:ext cx="3232349" cy="1225815"/>
            <a:chOff x="0" y="0"/>
            <a:chExt cx="4309800" cy="1634420"/>
          </a:xfrm>
        </p:grpSpPr>
        <p:sp>
          <p:nvSpPr>
            <p:cNvPr id="238" name="Google Shape;238;p9"/>
            <p:cNvSpPr/>
            <p:nvPr/>
          </p:nvSpPr>
          <p:spPr>
            <a:xfrm flipH="1">
              <a:off x="73787" y="0"/>
              <a:ext cx="4060671" cy="1634420"/>
            </a:xfrm>
            <a:custGeom>
              <a:rect b="b" l="l" r="r" t="t"/>
              <a:pathLst>
                <a:path extrusionOk="0" h="1634420" w="4060671">
                  <a:moveTo>
                    <a:pt x="4060671" y="0"/>
                  </a:moveTo>
                  <a:lnTo>
                    <a:pt x="0" y="0"/>
                  </a:lnTo>
                  <a:lnTo>
                    <a:pt x="0" y="1634420"/>
                  </a:lnTo>
                  <a:lnTo>
                    <a:pt x="4060671" y="1634420"/>
                  </a:lnTo>
                  <a:lnTo>
                    <a:pt x="406067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0" y="315613"/>
              <a:ext cx="4309800" cy="10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nghiệm của Đảng</a:t>
              </a:r>
              <a:endParaRPr i="1"/>
            </a:p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lãnh đạo kháng chiến</a:t>
              </a:r>
              <a:endParaRPr i="1"/>
            </a:p>
          </p:txBody>
        </p:sp>
      </p:grpSp>
      <p:sp>
        <p:nvSpPr>
          <p:cNvPr id="240" name="Google Shape;240;p9"/>
          <p:cNvSpPr/>
          <p:nvPr/>
        </p:nvSpPr>
        <p:spPr>
          <a:xfrm>
            <a:off x="4440237" y="4545330"/>
            <a:ext cx="3949095" cy="3226107"/>
          </a:xfrm>
          <a:custGeom>
            <a:rect b="b" l="l" r="r" t="t"/>
            <a:pathLst>
              <a:path extrusionOk="0" h="3226107" w="3949095">
                <a:moveTo>
                  <a:pt x="0" y="0"/>
                </a:moveTo>
                <a:lnTo>
                  <a:pt x="3949095" y="0"/>
                </a:lnTo>
                <a:lnTo>
                  <a:pt x="3949095" y="3226107"/>
                </a:lnTo>
                <a:lnTo>
                  <a:pt x="0" y="3226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8713044" y="4657583"/>
            <a:ext cx="4394689" cy="3001601"/>
          </a:xfrm>
          <a:custGeom>
            <a:rect b="b" l="l" r="r" t="t"/>
            <a:pathLst>
              <a:path extrusionOk="0" h="3001601" w="4394689">
                <a:moveTo>
                  <a:pt x="0" y="0"/>
                </a:moveTo>
                <a:lnTo>
                  <a:pt x="4394689" y="0"/>
                </a:lnTo>
                <a:lnTo>
                  <a:pt x="4394689" y="3001601"/>
                </a:lnTo>
                <a:lnTo>
                  <a:pt x="0" y="3001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13431583" y="4545330"/>
            <a:ext cx="4270114" cy="3283243"/>
          </a:xfrm>
          <a:custGeom>
            <a:rect b="b" l="l" r="r" t="t"/>
            <a:pathLst>
              <a:path extrusionOk="0" h="3283243" w="4270114">
                <a:moveTo>
                  <a:pt x="0" y="0"/>
                </a:moveTo>
                <a:lnTo>
                  <a:pt x="4270114" y="0"/>
                </a:lnTo>
                <a:lnTo>
                  <a:pt x="4270114" y="3283243"/>
                </a:lnTo>
                <a:lnTo>
                  <a:pt x="0" y="3283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1187161" y="1296577"/>
            <a:ext cx="1596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của Đảng trong lãnh đạo kháng chiến chống thực dân Pháp và can thiệp Mỹ</a:t>
            </a:r>
            <a:endParaRPr b="1" i="1" sz="26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637861" y="71319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45" name="Google Shape;245;p9"/>
          <p:cNvSpPr txBox="1"/>
          <p:nvPr/>
        </p:nvSpPr>
        <p:spPr>
          <a:xfrm>
            <a:off x="1028700" y="5685424"/>
            <a:ext cx="3171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lối cơ bản là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“kháng chiến, kiến quốc”</a:t>
            </a:r>
            <a:endParaRPr i="1"/>
          </a:p>
        </p:txBody>
      </p:sp>
      <p:sp>
        <p:nvSpPr>
          <p:cNvPr id="246" name="Google Shape;246;p9"/>
          <p:cNvSpPr txBox="1"/>
          <p:nvPr/>
        </p:nvSpPr>
        <p:spPr>
          <a:xfrm>
            <a:off x="4829245" y="7866687"/>
            <a:ext cx="3171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Kháng chiến toàn dân,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lực cánh sinh</a:t>
            </a:r>
            <a:endParaRPr i="1"/>
          </a:p>
        </p:txBody>
      </p:sp>
      <p:sp>
        <p:nvSpPr>
          <p:cNvPr id="247" name="Google Shape;247;p9"/>
          <p:cNvSpPr txBox="1"/>
          <p:nvPr/>
        </p:nvSpPr>
        <p:spPr>
          <a:xfrm>
            <a:off x="9324849" y="7925884"/>
            <a:ext cx="3171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Kháng chiến toàn diện</a:t>
            </a:r>
            <a:endParaRPr i="1"/>
          </a:p>
        </p:txBody>
      </p:sp>
      <p:sp>
        <p:nvSpPr>
          <p:cNvPr id="248" name="Google Shape;248;p9"/>
          <p:cNvSpPr txBox="1"/>
          <p:nvPr/>
        </p:nvSpPr>
        <p:spPr>
          <a:xfrm>
            <a:off x="13981101" y="7925884"/>
            <a:ext cx="3171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Kháng chiến trường kỳ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